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28"/>
  </p:notesMasterIdLst>
  <p:handoutMasterIdLst>
    <p:handoutMasterId r:id="rId29"/>
  </p:handoutMasterIdLst>
  <p:sldIdLst>
    <p:sldId id="256" r:id="rId2"/>
    <p:sldId id="266" r:id="rId3"/>
    <p:sldId id="263" r:id="rId4"/>
    <p:sldId id="264" r:id="rId5"/>
    <p:sldId id="265" r:id="rId6"/>
    <p:sldId id="267" r:id="rId7"/>
    <p:sldId id="288" r:id="rId8"/>
    <p:sldId id="289" r:id="rId9"/>
    <p:sldId id="268" r:id="rId10"/>
    <p:sldId id="269" r:id="rId11"/>
    <p:sldId id="271" r:id="rId12"/>
    <p:sldId id="274" r:id="rId13"/>
    <p:sldId id="275" r:id="rId14"/>
    <p:sldId id="280" r:id="rId15"/>
    <p:sldId id="277" r:id="rId16"/>
    <p:sldId id="282" r:id="rId17"/>
    <p:sldId id="283" r:id="rId18"/>
    <p:sldId id="285" r:id="rId19"/>
    <p:sldId id="286" r:id="rId20"/>
    <p:sldId id="287" r:id="rId21"/>
    <p:sldId id="290" r:id="rId22"/>
    <p:sldId id="291" r:id="rId23"/>
    <p:sldId id="292" r:id="rId24"/>
    <p:sldId id="293" r:id="rId25"/>
    <p:sldId id="294" r:id="rId26"/>
    <p:sldId id="295"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6FB44F0C-70A2-49A1-9D0E-41C29461397D}">
          <p14:sldIdLst>
            <p14:sldId id="256"/>
            <p14:sldId id="266"/>
            <p14:sldId id="263"/>
            <p14:sldId id="264"/>
            <p14:sldId id="265"/>
            <p14:sldId id="267"/>
            <p14:sldId id="288"/>
            <p14:sldId id="289"/>
            <p14:sldId id="268"/>
            <p14:sldId id="269"/>
            <p14:sldId id="271"/>
            <p14:sldId id="274"/>
            <p14:sldId id="275"/>
            <p14:sldId id="280"/>
            <p14:sldId id="277"/>
            <p14:sldId id="282"/>
            <p14:sldId id="283"/>
            <p14:sldId id="285"/>
            <p14:sldId id="286"/>
            <p14:sldId id="287"/>
            <p14:sldId id="290"/>
            <p14:sldId id="291"/>
            <p14:sldId id="292"/>
            <p14:sldId id="293"/>
            <p14:sldId id="294"/>
            <p14:sldId id="29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529" autoAdjust="0"/>
  </p:normalViewPr>
  <p:slideViewPr>
    <p:cSldViewPr snapToGrid="0">
      <p:cViewPr>
        <p:scale>
          <a:sx n="100" d="100"/>
          <a:sy n="100" d="100"/>
        </p:scale>
        <p:origin x="-19" y="-115"/>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12/22/2022</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jpeg>
</file>

<file path=ppt/media/image3.png>
</file>

<file path=ppt/media/image4.sv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12/22/2022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20</a:t>
            </a:fld>
            <a:endParaRPr lang="en-US" dirty="0"/>
          </a:p>
        </p:txBody>
      </p:sp>
    </p:spTree>
    <p:extLst>
      <p:ext uri="{BB962C8B-B14F-4D97-AF65-F5344CB8AC3E}">
        <p14:creationId xmlns:p14="http://schemas.microsoft.com/office/powerpoint/2010/main" val="4234367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22</a:t>
            </a:fld>
            <a:endParaRPr lang="en-US" dirty="0"/>
          </a:p>
        </p:txBody>
      </p:sp>
    </p:spTree>
    <p:extLst>
      <p:ext uri="{BB962C8B-B14F-4D97-AF65-F5344CB8AC3E}">
        <p14:creationId xmlns:p14="http://schemas.microsoft.com/office/powerpoint/2010/main" val="1364207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24</a:t>
            </a:fld>
            <a:endParaRPr lang="en-US" dirty="0"/>
          </a:p>
        </p:txBody>
      </p:sp>
    </p:spTree>
    <p:extLst>
      <p:ext uri="{BB962C8B-B14F-4D97-AF65-F5344CB8AC3E}">
        <p14:creationId xmlns:p14="http://schemas.microsoft.com/office/powerpoint/2010/main" val="4156917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a:t>
            </a:fld>
            <a:endParaRPr lang="en-US" dirty="0"/>
          </a:p>
        </p:txBody>
      </p:sp>
    </p:spTree>
    <p:extLst>
      <p:ext uri="{BB962C8B-B14F-4D97-AF65-F5344CB8AC3E}">
        <p14:creationId xmlns:p14="http://schemas.microsoft.com/office/powerpoint/2010/main" val="1520559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5</a:t>
            </a:fld>
            <a:endParaRPr lang="en-US" dirty="0"/>
          </a:p>
        </p:txBody>
      </p:sp>
    </p:spTree>
    <p:extLst>
      <p:ext uri="{BB962C8B-B14F-4D97-AF65-F5344CB8AC3E}">
        <p14:creationId xmlns:p14="http://schemas.microsoft.com/office/powerpoint/2010/main" val="1299251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7</a:t>
            </a:fld>
            <a:endParaRPr lang="en-US" dirty="0"/>
          </a:p>
        </p:txBody>
      </p:sp>
    </p:spTree>
    <p:extLst>
      <p:ext uri="{BB962C8B-B14F-4D97-AF65-F5344CB8AC3E}">
        <p14:creationId xmlns:p14="http://schemas.microsoft.com/office/powerpoint/2010/main" val="4286882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8</a:t>
            </a:fld>
            <a:endParaRPr lang="en-US" dirty="0"/>
          </a:p>
        </p:txBody>
      </p:sp>
    </p:spTree>
    <p:extLst>
      <p:ext uri="{BB962C8B-B14F-4D97-AF65-F5344CB8AC3E}">
        <p14:creationId xmlns:p14="http://schemas.microsoft.com/office/powerpoint/2010/main" val="21290195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9</a:t>
            </a:fld>
            <a:endParaRPr lang="en-US" dirty="0"/>
          </a:p>
        </p:txBody>
      </p:sp>
    </p:spTree>
    <p:extLst>
      <p:ext uri="{BB962C8B-B14F-4D97-AF65-F5344CB8AC3E}">
        <p14:creationId xmlns:p14="http://schemas.microsoft.com/office/powerpoint/2010/main" val="20605569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12</a:t>
            </a:fld>
            <a:endParaRPr lang="en-US" dirty="0"/>
          </a:p>
        </p:txBody>
      </p:sp>
    </p:spTree>
    <p:extLst>
      <p:ext uri="{BB962C8B-B14F-4D97-AF65-F5344CB8AC3E}">
        <p14:creationId xmlns:p14="http://schemas.microsoft.com/office/powerpoint/2010/main" val="26662866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16</a:t>
            </a:fld>
            <a:endParaRPr lang="en-US" dirty="0"/>
          </a:p>
        </p:txBody>
      </p:sp>
    </p:spTree>
    <p:extLst>
      <p:ext uri="{BB962C8B-B14F-4D97-AF65-F5344CB8AC3E}">
        <p14:creationId xmlns:p14="http://schemas.microsoft.com/office/powerpoint/2010/main" val="40721884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18</a:t>
            </a:fld>
            <a:endParaRPr lang="en-US" dirty="0"/>
          </a:p>
        </p:txBody>
      </p:sp>
    </p:spTree>
    <p:extLst>
      <p:ext uri="{BB962C8B-B14F-4D97-AF65-F5344CB8AC3E}">
        <p14:creationId xmlns:p14="http://schemas.microsoft.com/office/powerpoint/2010/main" val="1403572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12/22/2022</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12/22/2022</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12/22/2022</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12/22/2022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12/22/2022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12/22/2022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12/22/2022</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12/22/2022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12/22/2022</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www.edureka.co/blog/test-automation-frameworks/" TargetMode="External"/><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hyperlink" Target="https://observatory.tec.mx/edu-news/university-of-waterloo-launches-institute-ai"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96715" y="4500035"/>
            <a:ext cx="10993549" cy="895244"/>
          </a:xfrm>
        </p:spPr>
        <p:txBody>
          <a:bodyPr>
            <a:noAutofit/>
          </a:bodyPr>
          <a:lstStyle/>
          <a:p>
            <a:r>
              <a:rPr lang="en-US" dirty="0">
                <a:solidFill>
                  <a:schemeClr val="bg1"/>
                </a:solidFill>
              </a:rPr>
              <a:t>APPIUM – An application automation tool</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fontScale="70000" lnSpcReduction="20000"/>
          </a:bodyPr>
          <a:lstStyle/>
          <a:p>
            <a:r>
              <a:rPr lang="en-US" dirty="0">
                <a:solidFill>
                  <a:srgbClr val="7CEBFF"/>
                </a:solidFill>
              </a:rPr>
              <a:t>Under the guidance of </a:t>
            </a:r>
          </a:p>
          <a:p>
            <a:r>
              <a:rPr lang="en-US" dirty="0">
                <a:solidFill>
                  <a:srgbClr val="7CEBFF"/>
                </a:solidFill>
              </a:rPr>
              <a:t>Prof. S. S. Kamble</a:t>
            </a:r>
          </a:p>
        </p:txBody>
      </p:sp>
      <p:sp>
        <p:nvSpPr>
          <p:cNvPr id="5" name="TextBox 4">
            <a:extLst>
              <a:ext uri="{FF2B5EF4-FFF2-40B4-BE49-F238E27FC236}">
                <a16:creationId xmlns:a16="http://schemas.microsoft.com/office/drawing/2014/main" id="{63109EFE-63B3-BCD4-E1AA-FD60907EAEF6}"/>
              </a:ext>
            </a:extLst>
          </p:cNvPr>
          <p:cNvSpPr txBox="1"/>
          <p:nvPr/>
        </p:nvSpPr>
        <p:spPr>
          <a:xfrm>
            <a:off x="7222920" y="5395279"/>
            <a:ext cx="4118996" cy="923330"/>
          </a:xfrm>
          <a:prstGeom prst="rect">
            <a:avLst/>
          </a:prstGeom>
          <a:noFill/>
        </p:spPr>
        <p:txBody>
          <a:bodyPr wrap="square" rtlCol="0">
            <a:spAutoFit/>
          </a:bodyPr>
          <a:lstStyle/>
          <a:p>
            <a:r>
              <a:rPr lang="en-US" dirty="0">
                <a:solidFill>
                  <a:schemeClr val="bg1"/>
                </a:solidFill>
              </a:rPr>
              <a:t>Presented by:- Manish Shashikant Jadhav</a:t>
            </a:r>
          </a:p>
          <a:p>
            <a:r>
              <a:rPr lang="en-US" dirty="0">
                <a:solidFill>
                  <a:schemeClr val="bg1"/>
                </a:solidFill>
              </a:rPr>
              <a:t>Roll no.:- 2201933</a:t>
            </a:r>
          </a:p>
          <a:p>
            <a:r>
              <a:rPr lang="en-US" dirty="0">
                <a:solidFill>
                  <a:schemeClr val="bg1"/>
                </a:solidFill>
              </a:rPr>
              <a:t>PRN No.:- 2030408246006</a:t>
            </a:r>
            <a:endParaRPr lang="en-IN" dirty="0">
              <a:solidFill>
                <a:schemeClr val="bg1"/>
              </a:solidFill>
            </a:endParaRPr>
          </a:p>
        </p:txBody>
      </p:sp>
      <p:sp>
        <p:nvSpPr>
          <p:cNvPr id="6" name="TextBox 5">
            <a:extLst>
              <a:ext uri="{FF2B5EF4-FFF2-40B4-BE49-F238E27FC236}">
                <a16:creationId xmlns:a16="http://schemas.microsoft.com/office/drawing/2014/main" id="{DBE0F777-ABDB-F952-73E4-EC1381BC642B}"/>
              </a:ext>
            </a:extLst>
          </p:cNvPr>
          <p:cNvSpPr txBox="1"/>
          <p:nvPr/>
        </p:nvSpPr>
        <p:spPr>
          <a:xfrm>
            <a:off x="511728" y="842584"/>
            <a:ext cx="11197671" cy="92333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b="1" dirty="0">
                <a:solidFill>
                  <a:schemeClr val="bg1"/>
                </a:solidFill>
              </a:rPr>
              <a:t>Dr. BabaSaheb Ambedkar Technological University’s</a:t>
            </a:r>
          </a:p>
          <a:p>
            <a:pPr algn="ctr"/>
            <a:r>
              <a:rPr lang="en-US" b="1" dirty="0">
                <a:solidFill>
                  <a:schemeClr val="bg1"/>
                </a:solidFill>
              </a:rPr>
              <a:t>Institute of Petrochemical Engineering</a:t>
            </a:r>
          </a:p>
          <a:p>
            <a:pPr algn="ctr"/>
            <a:r>
              <a:rPr lang="en-US" b="1" dirty="0">
                <a:solidFill>
                  <a:schemeClr val="bg1"/>
                </a:solidFill>
              </a:rPr>
              <a:t>Department of Information Technology</a:t>
            </a:r>
            <a:endParaRPr lang="en-IN" b="1" dirty="0">
              <a:solidFill>
                <a:schemeClr val="bg1"/>
              </a:solidFill>
            </a:endParaRPr>
          </a:p>
        </p:txBody>
      </p:sp>
      <p:pic>
        <p:nvPicPr>
          <p:cNvPr id="9" name="Picture 8" descr="A picture containing logo&#10;&#10;Description automatically generated">
            <a:extLst>
              <a:ext uri="{FF2B5EF4-FFF2-40B4-BE49-F238E27FC236}">
                <a16:creationId xmlns:a16="http://schemas.microsoft.com/office/drawing/2014/main" id="{B34911D4-FFCD-C162-E8F3-61A36EE2A44C}"/>
              </a:ext>
            </a:extLst>
          </p:cNvPr>
          <p:cNvPicPr>
            <a:picLocks noChangeAspect="1"/>
          </p:cNvPicPr>
          <p:nvPr/>
        </p:nvPicPr>
        <p:blipFill>
          <a:blip r:embed="rId4"/>
          <a:stretch>
            <a:fillRect/>
          </a:stretch>
        </p:blipFill>
        <p:spPr>
          <a:xfrm>
            <a:off x="9159574" y="821281"/>
            <a:ext cx="965937" cy="965937"/>
          </a:xfrm>
          <a:prstGeom prst="rect">
            <a:avLst/>
          </a:prstGeom>
        </p:spPr>
      </p:pic>
    </p:spTree>
    <p:extLst>
      <p:ext uri="{BB962C8B-B14F-4D97-AF65-F5344CB8AC3E}">
        <p14:creationId xmlns:p14="http://schemas.microsoft.com/office/powerpoint/2010/main" val="1487700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Why choose Appium?</a:t>
            </a:r>
            <a:endParaRPr lang="en-IN" sz="4800" dirty="0"/>
          </a:p>
        </p:txBody>
      </p:sp>
      <p:pic>
        <p:nvPicPr>
          <p:cNvPr id="7" name="Content Placeholder 6">
            <a:extLst>
              <a:ext uri="{FF2B5EF4-FFF2-40B4-BE49-F238E27FC236}">
                <a16:creationId xmlns:a16="http://schemas.microsoft.com/office/drawing/2014/main" id="{1743D83E-7208-3EA5-C17B-E124E7A33BD0}"/>
              </a:ext>
            </a:extLst>
          </p:cNvPr>
          <p:cNvPicPr>
            <a:picLocks noGrp="1" noChangeAspect="1"/>
          </p:cNvPicPr>
          <p:nvPr>
            <p:ph sz="half" idx="1"/>
          </p:nvPr>
        </p:nvPicPr>
        <p:blipFill>
          <a:blip r:embed="rId3"/>
          <a:stretch>
            <a:fillRect/>
          </a:stretch>
        </p:blipFill>
        <p:spPr>
          <a:xfrm>
            <a:off x="581192" y="2077710"/>
            <a:ext cx="3722359" cy="4295029"/>
          </a:xfrm>
        </p:spPr>
      </p:pic>
      <p:pic>
        <p:nvPicPr>
          <p:cNvPr id="4" name="Content Placeholder 7">
            <a:extLst>
              <a:ext uri="{FF2B5EF4-FFF2-40B4-BE49-F238E27FC236}">
                <a16:creationId xmlns:a16="http://schemas.microsoft.com/office/drawing/2014/main" id="{860EF60D-3A29-0DF1-280B-97372390C9FE}"/>
              </a:ext>
            </a:extLst>
          </p:cNvPr>
          <p:cNvPicPr>
            <a:picLocks noChangeAspect="1"/>
          </p:cNvPicPr>
          <p:nvPr/>
        </p:nvPicPr>
        <p:blipFill>
          <a:blip r:embed="rId4"/>
          <a:stretch>
            <a:fillRect/>
          </a:stretch>
        </p:blipFill>
        <p:spPr>
          <a:xfrm>
            <a:off x="4767778" y="2077710"/>
            <a:ext cx="6843030" cy="4119965"/>
          </a:xfrm>
          <a:prstGeom prst="rect">
            <a:avLst/>
          </a:prstGeom>
        </p:spPr>
      </p:pic>
    </p:spTree>
    <p:extLst>
      <p:ext uri="{BB962C8B-B14F-4D97-AF65-F5344CB8AC3E}">
        <p14:creationId xmlns:p14="http://schemas.microsoft.com/office/powerpoint/2010/main" val="305061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randombar(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Why choose Appium?</a:t>
            </a:r>
            <a:endParaRPr lang="en-IN" sz="4800" dirty="0"/>
          </a:p>
        </p:txBody>
      </p:sp>
      <p:pic>
        <p:nvPicPr>
          <p:cNvPr id="7" name="Content Placeholder 6">
            <a:extLst>
              <a:ext uri="{FF2B5EF4-FFF2-40B4-BE49-F238E27FC236}">
                <a16:creationId xmlns:a16="http://schemas.microsoft.com/office/drawing/2014/main" id="{70884553-456D-987C-8936-998123180327}"/>
              </a:ext>
            </a:extLst>
          </p:cNvPr>
          <p:cNvPicPr>
            <a:picLocks noGrp="1" noChangeAspect="1"/>
          </p:cNvPicPr>
          <p:nvPr>
            <p:ph sz="half" idx="1"/>
          </p:nvPr>
        </p:nvPicPr>
        <p:blipFill>
          <a:blip r:embed="rId3"/>
          <a:stretch>
            <a:fillRect/>
          </a:stretch>
        </p:blipFill>
        <p:spPr>
          <a:xfrm>
            <a:off x="431797" y="1977218"/>
            <a:ext cx="7683149" cy="1806097"/>
          </a:xfrm>
        </p:spPr>
      </p:pic>
      <p:pic>
        <p:nvPicPr>
          <p:cNvPr id="5" name="Content Placeholder 7">
            <a:extLst>
              <a:ext uri="{FF2B5EF4-FFF2-40B4-BE49-F238E27FC236}">
                <a16:creationId xmlns:a16="http://schemas.microsoft.com/office/drawing/2014/main" id="{890993E2-3217-C645-5416-08D59FD26046}"/>
              </a:ext>
            </a:extLst>
          </p:cNvPr>
          <p:cNvPicPr>
            <a:picLocks noChangeAspect="1"/>
          </p:cNvPicPr>
          <p:nvPr/>
        </p:nvPicPr>
        <p:blipFill>
          <a:blip r:embed="rId4"/>
          <a:stretch>
            <a:fillRect/>
          </a:stretch>
        </p:blipFill>
        <p:spPr>
          <a:xfrm>
            <a:off x="4669737" y="4236962"/>
            <a:ext cx="6856736" cy="2305031"/>
          </a:xfrm>
          <a:prstGeom prst="rect">
            <a:avLst/>
          </a:prstGeom>
        </p:spPr>
      </p:pic>
    </p:spTree>
    <p:extLst>
      <p:ext uri="{BB962C8B-B14F-4D97-AF65-F5344CB8AC3E}">
        <p14:creationId xmlns:p14="http://schemas.microsoft.com/office/powerpoint/2010/main" val="2973187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Types of applications</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3206195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Native application</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4917839" y="2202831"/>
            <a:ext cx="5422392" cy="3633047"/>
          </a:xfrm>
        </p:spPr>
        <p:txBody>
          <a:bodyPr/>
          <a:lstStyle/>
          <a:p>
            <a:pPr marL="0" indent="0">
              <a:buNone/>
            </a:pPr>
            <a:r>
              <a:rPr lang="en-US" b="1" i="0" dirty="0">
                <a:solidFill>
                  <a:schemeClr val="bg1"/>
                </a:solidFill>
                <a:effectLst/>
              </a:rPr>
              <a:t>Native apps</a:t>
            </a:r>
            <a:r>
              <a:rPr lang="en-US" b="0" i="0" dirty="0">
                <a:solidFill>
                  <a:schemeClr val="bg1"/>
                </a:solidFill>
                <a:effectLst/>
              </a:rPr>
              <a:t> live on the device and are accessed through icons on the device home screen. Native apps are installed through an application store (such as Google Play or Apple’s App Store). </a:t>
            </a:r>
          </a:p>
          <a:p>
            <a:pPr marL="0" indent="0">
              <a:buNone/>
            </a:pPr>
            <a:endParaRPr lang="en-IN" b="1" dirty="0">
              <a:solidFill>
                <a:schemeClr val="bg1"/>
              </a:solidFill>
            </a:endParaRPr>
          </a:p>
        </p:txBody>
      </p:sp>
      <p:pic>
        <p:nvPicPr>
          <p:cNvPr id="12" name="Content Placeholder 11">
            <a:extLst>
              <a:ext uri="{FF2B5EF4-FFF2-40B4-BE49-F238E27FC236}">
                <a16:creationId xmlns:a16="http://schemas.microsoft.com/office/drawing/2014/main" id="{7ED23E3C-905D-E820-0E3B-2000C3377ED2}"/>
              </a:ext>
            </a:extLst>
          </p:cNvPr>
          <p:cNvPicPr>
            <a:picLocks noGrp="1" noChangeAspect="1"/>
          </p:cNvPicPr>
          <p:nvPr>
            <p:ph sz="half" idx="1"/>
          </p:nvPr>
        </p:nvPicPr>
        <p:blipFill>
          <a:blip r:embed="rId3"/>
          <a:stretch>
            <a:fillRect/>
          </a:stretch>
        </p:blipFill>
        <p:spPr>
          <a:xfrm>
            <a:off x="645779" y="2490821"/>
            <a:ext cx="3987476" cy="3057066"/>
          </a:xfrm>
        </p:spPr>
      </p:pic>
    </p:spTree>
    <p:extLst>
      <p:ext uri="{BB962C8B-B14F-4D97-AF65-F5344CB8AC3E}">
        <p14:creationId xmlns:p14="http://schemas.microsoft.com/office/powerpoint/2010/main" val="377071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wipe(down)">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web application</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446346" y="2186052"/>
            <a:ext cx="5422392" cy="3633047"/>
          </a:xfrm>
        </p:spPr>
        <p:txBody>
          <a:bodyPr>
            <a:normAutofit/>
          </a:bodyPr>
          <a:lstStyle/>
          <a:p>
            <a:pPr algn="just"/>
            <a:r>
              <a:rPr lang="en-US" b="0" i="0" dirty="0">
                <a:solidFill>
                  <a:schemeClr val="bg1"/>
                </a:solidFill>
                <a:effectLst/>
              </a:rPr>
              <a:t>These kinds of applications used to be really famous until the concept of native applications came along. Web applications as the name suggests, run on a browser. </a:t>
            </a:r>
            <a:endParaRPr lang="en-US" dirty="0">
              <a:solidFill>
                <a:schemeClr val="bg1"/>
              </a:solidFill>
            </a:endParaRPr>
          </a:p>
          <a:p>
            <a:pPr marL="0" indent="0">
              <a:buNone/>
            </a:pPr>
            <a:endParaRPr lang="en-IN" dirty="0">
              <a:solidFill>
                <a:schemeClr val="bg1"/>
              </a:solidFill>
            </a:endParaRPr>
          </a:p>
        </p:txBody>
      </p:sp>
      <p:pic>
        <p:nvPicPr>
          <p:cNvPr id="3074" name="Picture 2" descr="Web Development: Unraveling HTML, CSS, and JavaScript - Learn Interactively">
            <a:extLst>
              <a:ext uri="{FF2B5EF4-FFF2-40B4-BE49-F238E27FC236}">
                <a16:creationId xmlns:a16="http://schemas.microsoft.com/office/drawing/2014/main" id="{FB0F96AF-0D4F-44F1-035C-4D24F28C06F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490638" y="2763649"/>
            <a:ext cx="4955708" cy="24778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7944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3074"/>
                                        </p:tgtEl>
                                        <p:attrNameLst>
                                          <p:attrName>style.visibility</p:attrName>
                                        </p:attrNameLst>
                                      </p:cBhvr>
                                      <p:to>
                                        <p:strVal val="visible"/>
                                      </p:to>
                                    </p:set>
                                    <p:animEffect transition="in" filter="wipe(down)">
                                      <p:cBhvr>
                                        <p:cTn id="10" dur="500"/>
                                        <p:tgtEl>
                                          <p:spTgt spid="307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wipe(down)">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hybrid application</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412789" y="2201002"/>
            <a:ext cx="5422392" cy="3633047"/>
          </a:xfrm>
        </p:spPr>
        <p:txBody>
          <a:bodyPr>
            <a:normAutofit/>
          </a:bodyPr>
          <a:lstStyle/>
          <a:p>
            <a:pPr marL="0" indent="0">
              <a:buNone/>
            </a:pPr>
            <a:r>
              <a:rPr lang="en-US" b="1" i="0" dirty="0">
                <a:solidFill>
                  <a:schemeClr val="bg1"/>
                </a:solidFill>
                <a:effectLst/>
              </a:rPr>
              <a:t>Hybrid apps </a:t>
            </a:r>
            <a:r>
              <a:rPr lang="en-US" b="0" i="0" dirty="0">
                <a:solidFill>
                  <a:schemeClr val="bg1"/>
                </a:solidFill>
                <a:effectLst/>
              </a:rPr>
              <a:t>are part of native apps, part of web apps. Like native apps, they live in an app store and can take advantage of the many device features available. Like web apps, they rely on HTML being rendered in a browser, with the caveat that the browser is embedded within the app.</a:t>
            </a:r>
          </a:p>
          <a:p>
            <a:pPr marL="0" indent="0">
              <a:buNone/>
            </a:pPr>
            <a:endParaRPr lang="en-IN" dirty="0">
              <a:solidFill>
                <a:schemeClr val="bg1"/>
              </a:solidFill>
            </a:endParaRPr>
          </a:p>
        </p:txBody>
      </p:sp>
      <p:pic>
        <p:nvPicPr>
          <p:cNvPr id="2050" name="Picture 2" descr="3 Frameworks in Hybrid Mobile App Development That Reigned in 2018!">
            <a:extLst>
              <a:ext uri="{FF2B5EF4-FFF2-40B4-BE49-F238E27FC236}">
                <a16:creationId xmlns:a16="http://schemas.microsoft.com/office/drawing/2014/main" id="{172774CA-F819-D90E-B12D-851699EE4C12}"/>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430191" y="2861484"/>
            <a:ext cx="4776132" cy="25074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9010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wipe(down)">
                                      <p:cBhvr>
                                        <p:cTn id="10" dur="500"/>
                                        <p:tgtEl>
                                          <p:spTgt spid="205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wipe(down)">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Appium architecture</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5597647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Appium architecture</a:t>
            </a:r>
            <a:endParaRPr lang="en-IN" sz="4800" dirty="0"/>
          </a:p>
        </p:txBody>
      </p:sp>
      <p:pic>
        <p:nvPicPr>
          <p:cNvPr id="1028" name="Picture 4" descr="Appium Architecture Explained | How Appium Works Internally? | Edureka">
            <a:extLst>
              <a:ext uri="{FF2B5EF4-FFF2-40B4-BE49-F238E27FC236}">
                <a16:creationId xmlns:a16="http://schemas.microsoft.com/office/drawing/2014/main" id="{DFE39C7F-C714-562F-F6A1-A27982A0285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2888164" y="2042705"/>
            <a:ext cx="5514807" cy="445385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795178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028"/>
                                        </p:tgtEl>
                                        <p:attrNameLst>
                                          <p:attrName>style.visibility</p:attrName>
                                        </p:attrNameLst>
                                      </p:cBhvr>
                                      <p:to>
                                        <p:strVal val="visible"/>
                                      </p:to>
                                    </p:set>
                                    <p:animEffect transition="in" filter="randombar(horizontal)">
                                      <p:cBhvr>
                                        <p:cTn id="12"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Json wire protocol</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a:hlinkClick r:id="rId4" tooltip="https://observatory.tec.mx/edu-news/university-of-waterloo-launches-institute-ai"/>
              </a:rPr>
              <a:t>This Photo</a:t>
            </a:r>
            <a:r>
              <a:rPr lang="en-IN" sz="900"/>
              <a:t> by Unknown Author is licensed under </a:t>
            </a:r>
            <a:r>
              <a:rPr lang="en-IN" sz="900">
                <a:hlinkClick r:id="rId5" tooltip="https://creativecommons.org/licenses/by-nc-sa/3.0/"/>
              </a:rPr>
              <a:t>CC BY-SA-NC</a:t>
            </a:r>
            <a:endParaRPr lang="en-IN" sz="900"/>
          </a:p>
        </p:txBody>
      </p:sp>
    </p:spTree>
    <p:extLst>
      <p:ext uri="{BB962C8B-B14F-4D97-AF65-F5344CB8AC3E}">
        <p14:creationId xmlns:p14="http://schemas.microsoft.com/office/powerpoint/2010/main" val="3266475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Json wire protocol</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446346" y="2186052"/>
            <a:ext cx="5422392" cy="3633047"/>
          </a:xfrm>
        </p:spPr>
        <p:txBody>
          <a:bodyPr>
            <a:noAutofit/>
          </a:bodyPr>
          <a:lstStyle/>
          <a:p>
            <a:pPr marL="0" indent="0" algn="l">
              <a:buNone/>
            </a:pPr>
            <a:r>
              <a:rPr lang="en-US" sz="2000" b="0" i="0" dirty="0">
                <a:solidFill>
                  <a:schemeClr val="bg1"/>
                </a:solidFill>
                <a:effectLst/>
              </a:rPr>
              <a:t>JSON is a short form for JavaScript Object Notation, wherein complex data structures are represented. </a:t>
            </a:r>
            <a:endParaRPr lang="en-IN" sz="2000" dirty="0">
              <a:solidFill>
                <a:schemeClr val="bg1"/>
              </a:solidFill>
            </a:endParaRPr>
          </a:p>
        </p:txBody>
      </p:sp>
      <p:pic>
        <p:nvPicPr>
          <p:cNvPr id="11" name="Content Placeholder 10">
            <a:extLst>
              <a:ext uri="{FF2B5EF4-FFF2-40B4-BE49-F238E27FC236}">
                <a16:creationId xmlns:a16="http://schemas.microsoft.com/office/drawing/2014/main" id="{F9D9B847-4E50-0512-17A3-67A2A390CC4C}"/>
              </a:ext>
            </a:extLst>
          </p:cNvPr>
          <p:cNvPicPr>
            <a:picLocks noGrp="1" noChangeAspect="1"/>
          </p:cNvPicPr>
          <p:nvPr>
            <p:ph sz="half" idx="1"/>
          </p:nvPr>
        </p:nvPicPr>
        <p:blipFill>
          <a:blip r:embed="rId3"/>
          <a:stretch>
            <a:fillRect/>
          </a:stretch>
        </p:blipFill>
        <p:spPr>
          <a:xfrm>
            <a:off x="1595719" y="2492716"/>
            <a:ext cx="3057952" cy="3153215"/>
          </a:xfrm>
        </p:spPr>
      </p:pic>
    </p:spTree>
    <p:extLst>
      <p:ext uri="{BB962C8B-B14F-4D97-AF65-F5344CB8AC3E}">
        <p14:creationId xmlns:p14="http://schemas.microsoft.com/office/powerpoint/2010/main" val="108717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randombar(horizontal)">
                                      <p:cBhvr>
                                        <p:cTn id="10" dur="500"/>
                                        <p:tgtEl>
                                          <p:spTgt spid="11"/>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randombar(horizontal)">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96DAC541-7B7A-43D3-8B79-37D633B846F1}">
                <asvg:svgBlip xmlns:asvg="http://schemas.microsoft.com/office/drawing/2016/SVG/main" r:embed="rId3"/>
              </a:ext>
            </a:extLst>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21ADE-1447-068B-B035-D84CECBC9A40}"/>
              </a:ext>
            </a:extLst>
          </p:cNvPr>
          <p:cNvSpPr>
            <a:spLocks noGrp="1"/>
          </p:cNvSpPr>
          <p:nvPr>
            <p:ph type="title"/>
          </p:nvPr>
        </p:nvSpPr>
        <p:spPr>
          <a:xfrm>
            <a:off x="581192" y="679324"/>
            <a:ext cx="11029616" cy="988332"/>
          </a:xfrm>
        </p:spPr>
        <p:txBody>
          <a:bodyPr/>
          <a:lstStyle/>
          <a:p>
            <a:r>
              <a:rPr lang="en-US" dirty="0"/>
              <a:t>contents</a:t>
            </a:r>
            <a:endParaRPr lang="en-IN" dirty="0"/>
          </a:p>
        </p:txBody>
      </p:sp>
      <p:sp>
        <p:nvSpPr>
          <p:cNvPr id="5" name="TextBox 4">
            <a:extLst>
              <a:ext uri="{FF2B5EF4-FFF2-40B4-BE49-F238E27FC236}">
                <a16:creationId xmlns:a16="http://schemas.microsoft.com/office/drawing/2014/main" id="{E7125B00-5924-AAF1-1204-E1980305711C}"/>
              </a:ext>
            </a:extLst>
          </p:cNvPr>
          <p:cNvSpPr txBox="1"/>
          <p:nvPr/>
        </p:nvSpPr>
        <p:spPr>
          <a:xfrm>
            <a:off x="487680" y="2228671"/>
            <a:ext cx="11029616" cy="2862322"/>
          </a:xfrm>
          <a:prstGeom prst="rect">
            <a:avLst/>
          </a:prstGeom>
          <a:noFill/>
        </p:spPr>
        <p:txBody>
          <a:bodyPr wrap="square" rtlCol="0">
            <a:spAutoFit/>
          </a:bodyPr>
          <a:lstStyle/>
          <a:p>
            <a:r>
              <a:rPr lang="en-US" dirty="0">
                <a:solidFill>
                  <a:schemeClr val="bg1"/>
                </a:solidFill>
              </a:rPr>
              <a:t>1.INTRODUCTION</a:t>
            </a:r>
          </a:p>
          <a:p>
            <a:r>
              <a:rPr lang="en-US" dirty="0">
                <a:solidFill>
                  <a:schemeClr val="bg1"/>
                </a:solidFill>
              </a:rPr>
              <a:t>2.WHAT IS APPIUM?</a:t>
            </a:r>
          </a:p>
          <a:p>
            <a:r>
              <a:rPr lang="en-US" dirty="0">
                <a:solidFill>
                  <a:schemeClr val="bg1"/>
                </a:solidFill>
              </a:rPr>
              <a:t>3.INVENTION OF APPIUM</a:t>
            </a:r>
          </a:p>
          <a:p>
            <a:r>
              <a:rPr lang="en-US" dirty="0">
                <a:solidFill>
                  <a:schemeClr val="bg1"/>
                </a:solidFill>
              </a:rPr>
              <a:t>4.TYPES OF APPLICATION</a:t>
            </a:r>
          </a:p>
          <a:p>
            <a:r>
              <a:rPr lang="en-IN" dirty="0">
                <a:solidFill>
                  <a:schemeClr val="bg1"/>
                </a:solidFill>
              </a:rPr>
              <a:t>5.WHY CHOOSE APPIUM?</a:t>
            </a:r>
          </a:p>
          <a:p>
            <a:r>
              <a:rPr lang="en-IN" dirty="0">
                <a:solidFill>
                  <a:schemeClr val="bg1"/>
                </a:solidFill>
              </a:rPr>
              <a:t>6.APPIUM ARCHITECTURE</a:t>
            </a:r>
          </a:p>
          <a:p>
            <a:r>
              <a:rPr lang="en-IN" dirty="0">
                <a:solidFill>
                  <a:schemeClr val="bg1"/>
                </a:solidFill>
              </a:rPr>
              <a:t>7.JSON WIRE PROTOCOL</a:t>
            </a:r>
          </a:p>
          <a:p>
            <a:r>
              <a:rPr lang="en-IN" dirty="0">
                <a:solidFill>
                  <a:schemeClr val="bg1"/>
                </a:solidFill>
              </a:rPr>
              <a:t>8.APPIUM ON ANDROID</a:t>
            </a:r>
          </a:p>
          <a:p>
            <a:r>
              <a:rPr lang="en-IN" dirty="0">
                <a:solidFill>
                  <a:schemeClr val="bg1"/>
                </a:solidFill>
              </a:rPr>
              <a:t>9.APPIUM ON IOS</a:t>
            </a:r>
          </a:p>
          <a:p>
            <a:r>
              <a:rPr lang="en-IN" dirty="0">
                <a:solidFill>
                  <a:schemeClr val="bg1"/>
                </a:solidFill>
              </a:rPr>
              <a:t>10.CONCLUSION</a:t>
            </a:r>
          </a:p>
        </p:txBody>
      </p:sp>
    </p:spTree>
    <p:extLst>
      <p:ext uri="{BB962C8B-B14F-4D97-AF65-F5344CB8AC3E}">
        <p14:creationId xmlns:p14="http://schemas.microsoft.com/office/powerpoint/2010/main" val="302330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Appium on android</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a:hlinkClick r:id="rId4" tooltip="https://observatory.tec.mx/edu-news/university-of-waterloo-launches-institute-ai"/>
              </a:rPr>
              <a:t>This Photo</a:t>
            </a:r>
            <a:r>
              <a:rPr lang="en-IN" sz="900"/>
              <a:t> by Unknown Author is licensed under </a:t>
            </a:r>
            <a:r>
              <a:rPr lang="en-IN" sz="900">
                <a:hlinkClick r:id="rId5" tooltip="https://creativecommons.org/licenses/by-nc-sa/3.0/"/>
              </a:rPr>
              <a:t>CC BY-SA-NC</a:t>
            </a:r>
            <a:endParaRPr lang="en-IN" sz="900"/>
          </a:p>
        </p:txBody>
      </p:sp>
    </p:spTree>
    <p:extLst>
      <p:ext uri="{BB962C8B-B14F-4D97-AF65-F5344CB8AC3E}">
        <p14:creationId xmlns:p14="http://schemas.microsoft.com/office/powerpoint/2010/main" val="29716473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Appium on android</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6524142" y="1825325"/>
            <a:ext cx="5422392" cy="3633047"/>
          </a:xfrm>
        </p:spPr>
        <p:txBody>
          <a:bodyPr>
            <a:noAutofit/>
          </a:bodyPr>
          <a:lstStyle/>
          <a:p>
            <a:pPr marL="0" indent="0">
              <a:buNone/>
            </a:pPr>
            <a:r>
              <a:rPr lang="en-IN" sz="1800" dirty="0">
                <a:solidFill>
                  <a:schemeClr val="bg1"/>
                </a:solidFill>
                <a:effectLst/>
                <a:latin typeface="Times New Roman" panose="02020603050405020304" pitchFamily="18" charset="0"/>
                <a:ea typeface="Times New Roman" panose="02020603050405020304" pitchFamily="18" charset="0"/>
              </a:rPr>
              <a:t>Appium on Android uses the </a:t>
            </a:r>
            <a:r>
              <a:rPr lang="en-IN" sz="1800" dirty="0" err="1">
                <a:solidFill>
                  <a:schemeClr val="bg1"/>
                </a:solidFill>
                <a:effectLst/>
                <a:latin typeface="Times New Roman" panose="02020603050405020304" pitchFamily="18" charset="0"/>
                <a:ea typeface="Times New Roman" panose="02020603050405020304" pitchFamily="18" charset="0"/>
              </a:rPr>
              <a:t>UIAutomator</a:t>
            </a:r>
            <a:r>
              <a:rPr lang="en-IN" sz="1800" dirty="0">
                <a:solidFill>
                  <a:schemeClr val="bg1"/>
                </a:solidFill>
                <a:effectLst/>
                <a:latin typeface="Times New Roman" panose="02020603050405020304" pitchFamily="18" charset="0"/>
                <a:ea typeface="Times New Roman" panose="02020603050405020304" pitchFamily="18" charset="0"/>
              </a:rPr>
              <a:t> framework for automation. </a:t>
            </a:r>
            <a:r>
              <a:rPr lang="en-IN" sz="1800" dirty="0" err="1">
                <a:solidFill>
                  <a:schemeClr val="bg1"/>
                </a:solidFill>
                <a:effectLst/>
                <a:latin typeface="Times New Roman" panose="02020603050405020304" pitchFamily="18" charset="0"/>
                <a:ea typeface="Times New Roman" panose="02020603050405020304" pitchFamily="18" charset="0"/>
              </a:rPr>
              <a:t>UIAutomator</a:t>
            </a:r>
            <a:r>
              <a:rPr lang="en-IN" sz="1800" dirty="0">
                <a:solidFill>
                  <a:schemeClr val="bg1"/>
                </a:solidFill>
                <a:effectLst/>
                <a:latin typeface="Times New Roman" panose="02020603050405020304" pitchFamily="18" charset="0"/>
                <a:ea typeface="Times New Roman" panose="02020603050405020304" pitchFamily="18" charset="0"/>
              </a:rPr>
              <a:t> is a framework built by android for automation purposes. So, let’s take a look at the exact way that Appium works on Android.</a:t>
            </a:r>
          </a:p>
          <a:p>
            <a:pPr marL="0" indent="0" algn="l">
              <a:buNone/>
            </a:pPr>
            <a:endParaRPr lang="en-IN" dirty="0">
              <a:solidFill>
                <a:schemeClr val="bg1"/>
              </a:solidFill>
            </a:endParaRPr>
          </a:p>
        </p:txBody>
      </p:sp>
      <p:pic>
        <p:nvPicPr>
          <p:cNvPr id="8" name="Content Placeholder 7" descr="Appium on Android - Appium Architecture - edureka">
            <a:extLst>
              <a:ext uri="{FF2B5EF4-FFF2-40B4-BE49-F238E27FC236}">
                <a16:creationId xmlns:a16="http://schemas.microsoft.com/office/drawing/2014/main" id="{93C4B187-D12A-88EB-9039-7C446C32C506}"/>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581193" y="2316937"/>
            <a:ext cx="5422900" cy="2951098"/>
          </a:xfrm>
          <a:prstGeom prst="rect">
            <a:avLst/>
          </a:prstGeom>
          <a:noFill/>
          <a:ln>
            <a:noFill/>
          </a:ln>
        </p:spPr>
      </p:pic>
    </p:spTree>
    <p:extLst>
      <p:ext uri="{BB962C8B-B14F-4D97-AF65-F5344CB8AC3E}">
        <p14:creationId xmlns:p14="http://schemas.microsoft.com/office/powerpoint/2010/main" val="181739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down)">
                                      <p:cBhvr>
                                        <p:cTn id="1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Appium on </a:t>
            </a:r>
            <a:r>
              <a:rPr lang="en-US" sz="6000" dirty="0" err="1">
                <a:solidFill>
                  <a:schemeClr val="bg1"/>
                </a:solidFill>
              </a:rPr>
              <a:t>ios</a:t>
            </a:r>
            <a:endParaRPr lang="en-US" sz="6000" dirty="0">
              <a:solidFill>
                <a:schemeClr val="bg1"/>
              </a:solidFill>
            </a:endParaRP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a:hlinkClick r:id="rId4" tooltip="https://observatory.tec.mx/edu-news/university-of-waterloo-launches-institute-ai"/>
              </a:rPr>
              <a:t>This Photo</a:t>
            </a:r>
            <a:r>
              <a:rPr lang="en-IN" sz="900"/>
              <a:t> by Unknown Author is licensed under </a:t>
            </a:r>
            <a:r>
              <a:rPr lang="en-IN" sz="900">
                <a:hlinkClick r:id="rId5" tooltip="https://creativecommons.org/licenses/by-nc-sa/3.0/"/>
              </a:rPr>
              <a:t>CC BY-SA-NC</a:t>
            </a:r>
            <a:endParaRPr lang="en-IN" sz="900"/>
          </a:p>
        </p:txBody>
      </p:sp>
    </p:spTree>
    <p:extLst>
      <p:ext uri="{BB962C8B-B14F-4D97-AF65-F5344CB8AC3E}">
        <p14:creationId xmlns:p14="http://schemas.microsoft.com/office/powerpoint/2010/main" val="1671642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Appium on </a:t>
            </a:r>
            <a:r>
              <a:rPr lang="en-US" sz="4800" dirty="0" err="1"/>
              <a:t>ios</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6524142" y="1825325"/>
            <a:ext cx="5422392" cy="3633047"/>
          </a:xfrm>
        </p:spPr>
        <p:txBody>
          <a:bodyPr>
            <a:noAutofit/>
          </a:bodyPr>
          <a:lstStyle/>
          <a:p>
            <a:pPr marL="0" indent="0">
              <a:buNone/>
            </a:pPr>
            <a:r>
              <a:rPr lang="en-IN" sz="1800" dirty="0">
                <a:solidFill>
                  <a:schemeClr val="bg1"/>
                </a:solidFill>
                <a:effectLst/>
                <a:latin typeface="Times New Roman" panose="02020603050405020304" pitchFamily="18" charset="0"/>
                <a:ea typeface="Times New Roman" panose="02020603050405020304" pitchFamily="18" charset="0"/>
              </a:rPr>
              <a:t>On an iOS device, Appium uses Apple’s XCUI Test API to interact with the UI elements.  </a:t>
            </a:r>
            <a:r>
              <a:rPr lang="en-IN" sz="1800" dirty="0" err="1">
                <a:solidFill>
                  <a:schemeClr val="bg1"/>
                </a:solidFill>
                <a:effectLst/>
                <a:latin typeface="Times New Roman" panose="02020603050405020304" pitchFamily="18" charset="0"/>
                <a:ea typeface="Times New Roman" panose="02020603050405020304" pitchFamily="18" charset="0"/>
              </a:rPr>
              <a:t>XCUITest</a:t>
            </a:r>
            <a:r>
              <a:rPr lang="en-IN" sz="1800" dirty="0">
                <a:solidFill>
                  <a:schemeClr val="bg1"/>
                </a:solidFill>
                <a:effectLst/>
                <a:latin typeface="Times New Roman" panose="02020603050405020304" pitchFamily="18" charset="0"/>
                <a:ea typeface="Times New Roman" panose="02020603050405020304" pitchFamily="18" charset="0"/>
              </a:rPr>
              <a:t> is the </a:t>
            </a:r>
            <a:r>
              <a:rPr lang="en-IN" sz="1800" dirty="0">
                <a:solidFill>
                  <a:schemeClr val="bg1"/>
                </a:solidFill>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automation framework</a:t>
            </a:r>
            <a:r>
              <a:rPr lang="en-IN" sz="1800" dirty="0">
                <a:solidFill>
                  <a:schemeClr val="bg1"/>
                </a:solidFill>
                <a:effectLst/>
                <a:latin typeface="Times New Roman" panose="02020603050405020304" pitchFamily="18" charset="0"/>
                <a:ea typeface="Times New Roman" panose="02020603050405020304" pitchFamily="18" charset="0"/>
              </a:rPr>
              <a:t> that ships with Apple’s XCode. </a:t>
            </a:r>
          </a:p>
          <a:p>
            <a:pPr marL="0" indent="0" algn="l">
              <a:buNone/>
            </a:pPr>
            <a:endParaRPr lang="en-IN" dirty="0">
              <a:solidFill>
                <a:schemeClr val="bg1"/>
              </a:solidFill>
            </a:endParaRPr>
          </a:p>
        </p:txBody>
      </p:sp>
      <p:pic>
        <p:nvPicPr>
          <p:cNvPr id="5" name="Content Placeholder 4" descr="Appium on iOS - Appium Architecture - edureka">
            <a:extLst>
              <a:ext uri="{FF2B5EF4-FFF2-40B4-BE49-F238E27FC236}">
                <a16:creationId xmlns:a16="http://schemas.microsoft.com/office/drawing/2014/main" id="{746E4C70-53AB-2C5B-3CC2-30677D53B6EE}"/>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rcRect/>
          <a:stretch>
            <a:fillRect/>
          </a:stretch>
        </p:blipFill>
        <p:spPr bwMode="auto">
          <a:xfrm>
            <a:off x="581025" y="2565184"/>
            <a:ext cx="5422900" cy="2957945"/>
          </a:xfrm>
          <a:prstGeom prst="rect">
            <a:avLst/>
          </a:prstGeom>
          <a:noFill/>
          <a:ln>
            <a:noFill/>
          </a:ln>
        </p:spPr>
      </p:pic>
    </p:spTree>
    <p:extLst>
      <p:ext uri="{BB962C8B-B14F-4D97-AF65-F5344CB8AC3E}">
        <p14:creationId xmlns:p14="http://schemas.microsoft.com/office/powerpoint/2010/main" val="860715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down)">
                                      <p:cBhvr>
                                        <p:cTn id="1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cOnclusion</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a:hlinkClick r:id="rId4" tooltip="https://observatory.tec.mx/edu-news/university-of-waterloo-launches-institute-ai"/>
              </a:rPr>
              <a:t>This Photo</a:t>
            </a:r>
            <a:r>
              <a:rPr lang="en-IN" sz="900"/>
              <a:t> by Unknown Author is licensed under </a:t>
            </a:r>
            <a:r>
              <a:rPr lang="en-IN" sz="900">
                <a:hlinkClick r:id="rId5" tooltip="https://creativecommons.org/licenses/by-nc-sa/3.0/"/>
              </a:rPr>
              <a:t>CC BY-SA-NC</a:t>
            </a:r>
            <a:endParaRPr lang="en-IN" sz="900"/>
          </a:p>
        </p:txBody>
      </p:sp>
    </p:spTree>
    <p:extLst>
      <p:ext uri="{BB962C8B-B14F-4D97-AF65-F5344CB8AC3E}">
        <p14:creationId xmlns:p14="http://schemas.microsoft.com/office/powerpoint/2010/main" val="36501098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conclusion</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03340" y="2063691"/>
            <a:ext cx="11207692" cy="4177717"/>
          </a:xfrm>
        </p:spPr>
        <p:txBody>
          <a:bodyPr>
            <a:noAutofit/>
          </a:bodyPr>
          <a:lstStyle/>
          <a:p>
            <a:r>
              <a:rPr lang="en-IN" sz="1800" dirty="0">
                <a:solidFill>
                  <a:schemeClr val="bg1"/>
                </a:solidFill>
                <a:effectLst/>
                <a:latin typeface="Times New Roman" panose="02020603050405020304" pitchFamily="18" charset="0"/>
                <a:ea typeface="Times New Roman" panose="02020603050405020304" pitchFamily="18" charset="0"/>
              </a:rPr>
              <a:t>Indeed, by this seminar I came to know all the concepts of Appium, and I also understand that we use Appium in different ways for different types of Operating System (OS). </a:t>
            </a:r>
          </a:p>
          <a:p>
            <a:r>
              <a:rPr lang="en-IN" sz="1800" dirty="0">
                <a:solidFill>
                  <a:schemeClr val="bg1"/>
                </a:solidFill>
                <a:effectLst/>
                <a:latin typeface="Times New Roman" panose="02020603050405020304" pitchFamily="18" charset="0"/>
                <a:ea typeface="Times New Roman" panose="02020603050405020304" pitchFamily="18" charset="0"/>
              </a:rPr>
              <a:t>	</a:t>
            </a:r>
            <a:r>
              <a:rPr lang="en-IN" sz="1800" spc="20" dirty="0">
                <a:solidFill>
                  <a:schemeClr val="bg1"/>
                </a:solidFill>
                <a:effectLst/>
                <a:latin typeface="Times New Roman" panose="02020603050405020304" pitchFamily="18" charset="0"/>
                <a:ea typeface="Times New Roman" panose="02020603050405020304" pitchFamily="18" charset="0"/>
              </a:rPr>
              <a:t>There are multiple options available today when it comes to automation. All the tools available would have their own advantages and disadvantages too. There are lots of benefits offered by Appium for automation testing. A single Appium test can run on multiple devices and OS versions. Creating Appium tests is also easy. But looking at the vast benefits that Appium offers, it is currently the best choice for automation testing.</a:t>
            </a:r>
            <a:endParaRPr lang="en-IN" sz="1800" dirty="0">
              <a:solidFill>
                <a:schemeClr val="bg1"/>
              </a:solidFill>
              <a:effectLst/>
              <a:latin typeface="Times New Roman" panose="02020603050405020304" pitchFamily="18" charset="0"/>
              <a:ea typeface="Times New Roman" panose="02020603050405020304" pitchFamily="18" charset="0"/>
            </a:endParaRPr>
          </a:p>
          <a:p>
            <a:r>
              <a:rPr lang="en-IN" sz="1800" spc="20" dirty="0">
                <a:solidFill>
                  <a:schemeClr val="bg1"/>
                </a:solidFill>
                <a:effectLst/>
                <a:latin typeface="Times New Roman" panose="02020603050405020304" pitchFamily="18" charset="0"/>
                <a:ea typeface="Times New Roman" panose="02020603050405020304" pitchFamily="18" charset="0"/>
              </a:rPr>
              <a:t>	I hereby also came to know that Manual Testing is so complicated &amp; time consuming. It is very difficult to test the application against multiple users. So Appium is an automated testing tool to test the application in very short time.</a:t>
            </a:r>
            <a:endParaRPr lang="en-IN" sz="1800" dirty="0">
              <a:solidFill>
                <a:schemeClr val="bg1"/>
              </a:solidFill>
              <a:effectLst/>
              <a:latin typeface="Times New Roman" panose="02020603050405020304" pitchFamily="18" charset="0"/>
              <a:ea typeface="Times New Roman" panose="02020603050405020304" pitchFamily="18" charset="0"/>
            </a:endParaRPr>
          </a:p>
          <a:p>
            <a:pPr marL="0" indent="0" algn="l">
              <a:buNone/>
            </a:pPr>
            <a:endParaRPr lang="en-IN" dirty="0">
              <a:solidFill>
                <a:schemeClr val="bg1"/>
              </a:solidFill>
            </a:endParaRPr>
          </a:p>
        </p:txBody>
      </p:sp>
    </p:spTree>
    <p:extLst>
      <p:ext uri="{BB962C8B-B14F-4D97-AF65-F5344CB8AC3E}">
        <p14:creationId xmlns:p14="http://schemas.microsoft.com/office/powerpoint/2010/main" val="1146328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wipe(down)">
                                      <p:cBhvr>
                                        <p:cTn id="12" dur="500"/>
                                        <p:tgtEl>
                                          <p:spTgt spid="6">
                                            <p:txEl>
                                              <p:pRg st="0" end="0"/>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wipe(down)">
                                      <p:cBhvr>
                                        <p:cTn id="15" dur="500"/>
                                        <p:tgtEl>
                                          <p:spTgt spid="6">
                                            <p:txEl>
                                              <p:pRg st="1" end="1"/>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wipe(down)">
                                      <p:cBhvr>
                                        <p:cTn id="18"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6653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INTRODUCTION</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1961151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INTRODUCTION</a:t>
            </a:r>
            <a:endParaRPr lang="en-IN" sz="4800" dirty="0"/>
          </a:p>
        </p:txBody>
      </p:sp>
      <p:pic>
        <p:nvPicPr>
          <p:cNvPr id="5" name="Content Placeholder 4">
            <a:extLst>
              <a:ext uri="{FF2B5EF4-FFF2-40B4-BE49-F238E27FC236}">
                <a16:creationId xmlns:a16="http://schemas.microsoft.com/office/drawing/2014/main" id="{89CA3A83-3DEB-9D69-2DFE-DC6E0689000D}"/>
              </a:ext>
            </a:extLst>
          </p:cNvPr>
          <p:cNvPicPr>
            <a:picLocks noGrp="1" noChangeAspect="1"/>
          </p:cNvPicPr>
          <p:nvPr>
            <p:ph sz="half" idx="1"/>
          </p:nvPr>
        </p:nvPicPr>
        <p:blipFill>
          <a:blip r:embed="rId3"/>
          <a:stretch>
            <a:fillRect/>
          </a:stretch>
        </p:blipFill>
        <p:spPr>
          <a:xfrm>
            <a:off x="989019" y="2347845"/>
            <a:ext cx="3393361" cy="33933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517298" y="2228001"/>
            <a:ext cx="5422392" cy="3633047"/>
          </a:xfrm>
        </p:spPr>
        <p:txBody>
          <a:bodyPr/>
          <a:lstStyle/>
          <a:p>
            <a:pPr marL="0" indent="0">
              <a:buNone/>
            </a:pPr>
            <a:r>
              <a:rPr lang="en-US" sz="1800" dirty="0">
                <a:solidFill>
                  <a:schemeClr val="bg1"/>
                </a:solidFill>
                <a:effectLst>
                  <a:outerShdw blurRad="38100" dist="38100" dir="2700000" algn="tl">
                    <a:srgbClr val="000000">
                      <a:alpha val="43137"/>
                    </a:srgbClr>
                  </a:outerShdw>
                </a:effectLst>
                <a:latin typeface="+mj-lt"/>
                <a:cs typeface="Times New Roman" panose="02020603050405020304" pitchFamily="18" charset="0"/>
              </a:rPr>
              <a:t>Appium was originally developed by Dan Cuellar in the C# programming language. Later Appium was rewritten and maintained in node.js by Sauce Labs. Appium is used as an application Automation Tool.</a:t>
            </a:r>
          </a:p>
          <a:p>
            <a:pPr marL="0" indent="0">
              <a:buNone/>
            </a:pPr>
            <a:endParaRPr lang="en-IN" dirty="0">
              <a:solidFill>
                <a:schemeClr val="bg1"/>
              </a:solidFill>
            </a:endParaRPr>
          </a:p>
        </p:txBody>
      </p:sp>
    </p:spTree>
    <p:extLst>
      <p:ext uri="{BB962C8B-B14F-4D97-AF65-F5344CB8AC3E}">
        <p14:creationId xmlns:p14="http://schemas.microsoft.com/office/powerpoint/2010/main" val="194148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randombar(horizontal)">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What is Appium?</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Tree>
    <p:extLst>
      <p:ext uri="{BB962C8B-B14F-4D97-AF65-F5344CB8AC3E}">
        <p14:creationId xmlns:p14="http://schemas.microsoft.com/office/powerpoint/2010/main" val="1873559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What is Appium?</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673608" y="1858883"/>
            <a:ext cx="5422392" cy="3633047"/>
          </a:xfrm>
        </p:spPr>
        <p:txBody>
          <a:bodyPr/>
          <a:lstStyle/>
          <a:p>
            <a:pPr marL="0" indent="0">
              <a:buNone/>
            </a:pPr>
            <a:r>
              <a:rPr lang="en-US" dirty="0">
                <a:solidFill>
                  <a:schemeClr val="bg1"/>
                </a:solidFill>
              </a:rPr>
              <a:t>Appium is an open source, cross platform for automation testing of native, web and hybrid applications on iOS, Android, and Windows desktop platform. It is currently geared towards providing a seamless automation testing experience.</a:t>
            </a:r>
            <a:endParaRPr lang="en-IN" dirty="0">
              <a:solidFill>
                <a:schemeClr val="bg1"/>
              </a:solidFill>
            </a:endParaRPr>
          </a:p>
        </p:txBody>
      </p:sp>
      <p:pic>
        <p:nvPicPr>
          <p:cNvPr id="8" name="Content Placeholder 7">
            <a:extLst>
              <a:ext uri="{FF2B5EF4-FFF2-40B4-BE49-F238E27FC236}">
                <a16:creationId xmlns:a16="http://schemas.microsoft.com/office/drawing/2014/main" id="{A7CBFCC8-667C-8147-D551-E527E4C194B1}"/>
              </a:ext>
            </a:extLst>
          </p:cNvPr>
          <p:cNvPicPr>
            <a:picLocks noGrp="1" noChangeAspect="1"/>
          </p:cNvPicPr>
          <p:nvPr>
            <p:ph sz="half" idx="1"/>
          </p:nvPr>
        </p:nvPicPr>
        <p:blipFill>
          <a:blip r:embed="rId3"/>
          <a:stretch>
            <a:fillRect/>
          </a:stretch>
        </p:blipFill>
        <p:spPr>
          <a:xfrm>
            <a:off x="6302173" y="2698097"/>
            <a:ext cx="5469514" cy="2335298"/>
          </a:xfrm>
        </p:spPr>
      </p:pic>
    </p:spTree>
    <p:extLst>
      <p:ext uri="{BB962C8B-B14F-4D97-AF65-F5344CB8AC3E}">
        <p14:creationId xmlns:p14="http://schemas.microsoft.com/office/powerpoint/2010/main" val="807096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randombar(horizontal)">
                                      <p:cBhvr>
                                        <p:cTn id="10" dur="500"/>
                                        <p:tgtEl>
                                          <p:spTgt spid="6">
                                            <p:txEl>
                                              <p:pRg st="0" end="0"/>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randombar(horizontal)">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Invention of </a:t>
            </a:r>
            <a:r>
              <a:rPr lang="en-US" sz="6000" dirty="0" err="1">
                <a:solidFill>
                  <a:schemeClr val="bg1"/>
                </a:solidFill>
              </a:rPr>
              <a:t>appium</a:t>
            </a:r>
            <a:endParaRPr lang="en-US" sz="6000" dirty="0">
              <a:solidFill>
                <a:schemeClr val="bg1"/>
              </a:solidFill>
            </a:endParaRP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2036565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Invention of </a:t>
            </a:r>
            <a:r>
              <a:rPr lang="en-US" sz="4800" dirty="0" err="1"/>
              <a:t>appium</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673608" y="2111467"/>
            <a:ext cx="5422392" cy="3633047"/>
          </a:xfrm>
        </p:spPr>
        <p:txBody>
          <a:bodyPr/>
          <a:lstStyle/>
          <a:p>
            <a:pPr marL="0" indent="0">
              <a:buNone/>
            </a:pPr>
            <a:r>
              <a:rPr lang="en-US" sz="1800" dirty="0">
                <a:solidFill>
                  <a:schemeClr val="bg1"/>
                </a:solidFill>
                <a:effectLst/>
                <a:latin typeface="Times New Roman" panose="02020603050405020304" pitchFamily="18" charset="0"/>
                <a:ea typeface="Calibri" panose="020F0502020204030204" pitchFamily="34" charset="0"/>
              </a:rPr>
              <a:t>Appium was originally developed by Dan Cuellar in 2011 under the name of “iOSAuto”, written in the C# programming language. </a:t>
            </a:r>
          </a:p>
          <a:p>
            <a:pPr marL="342900" lvl="0" indent="-342900">
              <a:lnSpc>
                <a:spcPct val="150000"/>
              </a:lnSpc>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Program was open-sourced in August 2012 using the Apache 2 license.</a:t>
            </a:r>
            <a:endParaRPr lang="en-IN"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In January 2013, Sauce Labs agreed to fund Appium’s development and motivated its code to be rewritten using Node.js.</a:t>
            </a:r>
            <a:endParaRPr lang="en-IN"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solidFill>
                <a:schemeClr val="bg1"/>
              </a:solidFill>
            </a:endParaRPr>
          </a:p>
        </p:txBody>
      </p:sp>
      <p:pic>
        <p:nvPicPr>
          <p:cNvPr id="5" name="Picture 4" descr="Action News reporter Dann Cuellar retiring after 34 years with 6ABC -  Philadelphia Business Journal">
            <a:extLst>
              <a:ext uri="{FF2B5EF4-FFF2-40B4-BE49-F238E27FC236}">
                <a16:creationId xmlns:a16="http://schemas.microsoft.com/office/drawing/2014/main" id="{7CD74826-8843-FA46-A71D-7FFFD145A3B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96000" y="2354077"/>
            <a:ext cx="2541847" cy="3390437"/>
          </a:xfrm>
          <a:prstGeom prst="rect">
            <a:avLst/>
          </a:prstGeom>
          <a:noFill/>
          <a:ln>
            <a:noFill/>
          </a:ln>
        </p:spPr>
      </p:pic>
      <p:pic>
        <p:nvPicPr>
          <p:cNvPr id="7" name="Picture 6" descr="Sauce Labs - axe-con">
            <a:extLst>
              <a:ext uri="{FF2B5EF4-FFF2-40B4-BE49-F238E27FC236}">
                <a16:creationId xmlns:a16="http://schemas.microsoft.com/office/drawing/2014/main" id="{1ABCE055-342E-A948-D102-D698B2CA2C4A}"/>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352302" y="2754806"/>
            <a:ext cx="2465693" cy="2555425"/>
          </a:xfrm>
          <a:prstGeom prst="rect">
            <a:avLst/>
          </a:prstGeom>
          <a:noFill/>
          <a:ln>
            <a:noFill/>
          </a:ln>
        </p:spPr>
      </p:pic>
    </p:spTree>
    <p:extLst>
      <p:ext uri="{BB962C8B-B14F-4D97-AF65-F5344CB8AC3E}">
        <p14:creationId xmlns:p14="http://schemas.microsoft.com/office/powerpoint/2010/main" val="91345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wipe(down)">
                                      <p:cBhvr>
                                        <p:cTn id="10" dur="500"/>
                                        <p:tgtEl>
                                          <p:spTgt spid="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wipe(down)">
                                      <p:cBhvr>
                                        <p:cTn id="15" dur="500"/>
                                        <p:tgtEl>
                                          <p:spTgt spid="6">
                                            <p:txEl>
                                              <p:pRg st="1" end="1"/>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wipe(down)">
                                      <p:cBhvr>
                                        <p:cTn id="18" dur="500"/>
                                        <p:tgtEl>
                                          <p:spTgt spid="6">
                                            <p:txEl>
                                              <p:pRg st="2" end="2"/>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down)">
                                      <p:cBhvr>
                                        <p:cTn id="21" dur="500"/>
                                        <p:tgtEl>
                                          <p:spTgt spid="5"/>
                                        </p:tgtEl>
                                      </p:cBhvr>
                                    </p:animEffect>
                                  </p:childTnLst>
                                </p:cTn>
                              </p:par>
                              <p:par>
                                <p:cTn id="22" presetID="22" presetClass="entr" presetSubtype="4"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down)">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Why choose Appium?</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391302071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A1D6ED5A-9B8A-4433-BA99-139C56DB1BD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Tech design</Template>
  <TotalTime>615</TotalTime>
  <Words>819</Words>
  <Application>Microsoft Office PowerPoint</Application>
  <PresentationFormat>Widescreen</PresentationFormat>
  <Paragraphs>88</Paragraphs>
  <Slides>26</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Calibri</vt:lpstr>
      <vt:lpstr>Gill Sans MT</vt:lpstr>
      <vt:lpstr>Symbol</vt:lpstr>
      <vt:lpstr>Times New Roman</vt:lpstr>
      <vt:lpstr>Wingdings 2</vt:lpstr>
      <vt:lpstr>Dividend</vt:lpstr>
      <vt:lpstr>APPIUM – An application automation tool</vt:lpstr>
      <vt:lpstr>contents</vt:lpstr>
      <vt:lpstr>INTRODUCTION</vt:lpstr>
      <vt:lpstr>INTRODUCTION</vt:lpstr>
      <vt:lpstr>What is Appium?</vt:lpstr>
      <vt:lpstr>What is Appium?</vt:lpstr>
      <vt:lpstr>Invention of appium</vt:lpstr>
      <vt:lpstr>Invention of appium</vt:lpstr>
      <vt:lpstr>Why choose Appium?</vt:lpstr>
      <vt:lpstr>Why choose Appium?</vt:lpstr>
      <vt:lpstr>Why choose Appium?</vt:lpstr>
      <vt:lpstr>Types of applications</vt:lpstr>
      <vt:lpstr>Native application</vt:lpstr>
      <vt:lpstr>web application</vt:lpstr>
      <vt:lpstr>hybrid application</vt:lpstr>
      <vt:lpstr>Appium architecture</vt:lpstr>
      <vt:lpstr>Appium architecture</vt:lpstr>
      <vt:lpstr>Json wire protocol</vt:lpstr>
      <vt:lpstr>Json wire protocol</vt:lpstr>
      <vt:lpstr>Appium on android</vt:lpstr>
      <vt:lpstr>Appium on android</vt:lpstr>
      <vt:lpstr>Appium on ios</vt:lpstr>
      <vt:lpstr>Appium on ios</vt:lpstr>
      <vt:lpstr>cOnclusion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APPIUM</dc:title>
  <dc:creator>Manish Jadhav</dc:creator>
  <cp:lastModifiedBy>Manish Jadhav</cp:lastModifiedBy>
  <cp:revision>39</cp:revision>
  <dcterms:created xsi:type="dcterms:W3CDTF">2022-10-16T06:24:57Z</dcterms:created>
  <dcterms:modified xsi:type="dcterms:W3CDTF">2022-12-22T17:51:15Z</dcterms:modified>
</cp:coreProperties>
</file>